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71" r:id="rId2"/>
    <p:sldId id="257" r:id="rId3"/>
    <p:sldId id="269" r:id="rId4"/>
    <p:sldId id="258" r:id="rId5"/>
    <p:sldId id="270" r:id="rId6"/>
    <p:sldId id="259" r:id="rId7"/>
    <p:sldId id="275" r:id="rId8"/>
    <p:sldId id="260" r:id="rId9"/>
    <p:sldId id="261" r:id="rId10"/>
    <p:sldId id="262" r:id="rId11"/>
    <p:sldId id="263" r:id="rId12"/>
    <p:sldId id="311" r:id="rId13"/>
    <p:sldId id="264" r:id="rId14"/>
    <p:sldId id="276" r:id="rId15"/>
    <p:sldId id="266" r:id="rId16"/>
    <p:sldId id="307" r:id="rId17"/>
    <p:sldId id="267" r:id="rId18"/>
    <p:sldId id="272" r:id="rId19"/>
    <p:sldId id="273" r:id="rId20"/>
    <p:sldId id="278" r:id="rId21"/>
    <p:sldId id="283" r:id="rId22"/>
    <p:sldId id="274" r:id="rId23"/>
    <p:sldId id="282" r:id="rId24"/>
    <p:sldId id="279" r:id="rId25"/>
    <p:sldId id="280" r:id="rId26"/>
    <p:sldId id="281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12" r:id="rId48"/>
    <p:sldId id="306" r:id="rId49"/>
    <p:sldId id="309" r:id="rId50"/>
    <p:sldId id="310" r:id="rId51"/>
    <p:sldId id="305" r:id="rId52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DFF"/>
    <a:srgbClr val="E6E6E6"/>
    <a:srgbClr val="4ED1A1"/>
    <a:srgbClr val="B18BE8"/>
    <a:srgbClr val="B3E3FF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5" autoAdjust="0"/>
    <p:restoredTop sz="95942" autoAdjust="0"/>
  </p:normalViewPr>
  <p:slideViewPr>
    <p:cSldViewPr>
      <p:cViewPr varScale="1">
        <p:scale>
          <a:sx n="89" d="100"/>
          <a:sy n="89" d="100"/>
        </p:scale>
        <p:origin x="82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93EFB-9D43-4BD9-A148-A2F50DB50F6D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11A7B-BFF2-4811-A92B-83D05DFB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2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0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4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8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3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6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330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2.png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0.png"/><Relationship Id="rId7" Type="http://schemas.openxmlformats.org/officeDocument/2006/relationships/image" Target="../media/image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6.png"/><Relationship Id="rId7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0.png"/><Relationship Id="rId7" Type="http://schemas.openxmlformats.org/officeDocument/2006/relationships/image" Target="../media/image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4.png"/><Relationship Id="rId7" Type="http://schemas.openxmlformats.org/officeDocument/2006/relationships/image" Target="../media/image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4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.png"/><Relationship Id="rId7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4.png"/><Relationship Id="rId9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8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2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3.png"/><Relationship Id="rId7" Type="http://schemas.openxmlformats.org/officeDocument/2006/relationships/image" Target="../media/image1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3.png"/><Relationship Id="rId7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3.png"/><Relationship Id="rId7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4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3.png"/><Relationship Id="rId7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3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3.png"/><Relationship Id="rId7" Type="http://schemas.openxmlformats.org/officeDocument/2006/relationships/image" Target="../media/image1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4.png"/><Relationship Id="rId9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3.png"/><Relationship Id="rId7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3.png"/><Relationship Id="rId7" Type="http://schemas.openxmlformats.org/officeDocument/2006/relationships/image" Target="../media/image1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3.png"/><Relationship Id="rId7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0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34.png"/><Relationship Id="rId3" Type="http://schemas.openxmlformats.org/officeDocument/2006/relationships/image" Target="../media/image45.png"/><Relationship Id="rId21" Type="http://schemas.openxmlformats.org/officeDocument/2006/relationships/image" Target="../media/image1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2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10" Type="http://schemas.openxmlformats.org/officeDocument/2006/relationships/image" Target="../media/image52.png"/><Relationship Id="rId19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.png"/><Relationship Id="rId4" Type="http://schemas.openxmlformats.org/officeDocument/2006/relationships/image" Target="../media/image65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0" y="0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8" name="그룹 1004"/>
          <p:cNvGrpSpPr/>
          <p:nvPr/>
        </p:nvGrpSpPr>
        <p:grpSpPr>
          <a:xfrm>
            <a:off x="1915987" y="1353671"/>
            <a:ext cx="1760745" cy="18018"/>
            <a:chOff x="1915987" y="1530572"/>
            <a:chExt cx="1760745" cy="18018"/>
          </a:xfrm>
        </p:grpSpPr>
        <p:pic>
          <p:nvPicPr>
            <p:cNvPr id="63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987" y="1530572"/>
              <a:ext cx="1760745" cy="18018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623887" y="3534394"/>
            <a:ext cx="43087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Click - Go</a:t>
            </a:r>
            <a:endParaRPr lang="ko-KR" altLang="en-US" sz="8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95908" y="3437452"/>
            <a:ext cx="45169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32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놀이공간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결제 서비스 사이트 </a:t>
            </a:r>
            <a:endParaRPr lang="en-US" altLang="ko-KR" sz="3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39418" y="1541507"/>
            <a:ext cx="48148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음식을 주문하는 배달의 민족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취미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생활에 접목시키면 어떨까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66837" y="2200096"/>
            <a:ext cx="3540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JI EUN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SEUNG WON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JO JI HUN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KIM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KYEONG MIN</a:t>
            </a:r>
            <a:endParaRPr lang="ko-KR" altLang="en-US" sz="13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0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81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85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82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83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4527782" y="4496519"/>
            <a:ext cx="545673" cy="5456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2487" y="3400425"/>
            <a:ext cx="1447800" cy="133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75" y="1343025"/>
            <a:ext cx="2203428" cy="22034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50" y="6110122"/>
            <a:ext cx="639118" cy="639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77" y="6097951"/>
            <a:ext cx="655274" cy="6552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31" y="6147430"/>
            <a:ext cx="582648" cy="5826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59" y="6083070"/>
            <a:ext cx="666169" cy="6661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38" y="6113237"/>
            <a:ext cx="592056" cy="5920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65" y="6147430"/>
            <a:ext cx="601810" cy="6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9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F70FE4-93DE-6BE1-90A0-0C1CB2D4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25" y="1495425"/>
            <a:ext cx="7522262" cy="516563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47495" y="793030"/>
            <a:ext cx="17331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ERD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13" y="1321575"/>
            <a:ext cx="171636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User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Admin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DeleteUser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Category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Franchise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image 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reservation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kakaopayment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history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amount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review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reviewReply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report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reportReply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csBoard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onetooneask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answer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likeStore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caution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34832" y="1328314"/>
            <a:ext cx="11212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회원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이미지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댓글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데이터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22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28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3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24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0" name="직사각형 29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08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1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47495" y="793030"/>
            <a:ext cx="358944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API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주소 설계 및 예시 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잘못된 요청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01631"/>
              </p:ext>
            </p:extLst>
          </p:nvPr>
        </p:nvGraphicFramePr>
        <p:xfrm>
          <a:off x="854884" y="1239027"/>
          <a:ext cx="919120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634">
                  <a:extLst>
                    <a:ext uri="{9D8B030D-6E8A-4147-A177-3AD203B41FA5}">
                      <a16:colId xmlns:a16="http://schemas.microsoft.com/office/drawing/2014/main" val="3527074793"/>
                    </a:ext>
                  </a:extLst>
                </a:gridCol>
                <a:gridCol w="4438447">
                  <a:extLst>
                    <a:ext uri="{9D8B030D-6E8A-4147-A177-3AD203B41FA5}">
                      <a16:colId xmlns:a16="http://schemas.microsoft.com/office/drawing/2014/main" val="1791941629"/>
                    </a:ext>
                  </a:extLst>
                </a:gridCol>
                <a:gridCol w="3202122">
                  <a:extLst>
                    <a:ext uri="{9D8B030D-6E8A-4147-A177-3AD203B41FA5}">
                      <a16:colId xmlns:a16="http://schemas.microsoft.com/office/drawing/2014/main" val="2864130280"/>
                    </a:ext>
                  </a:extLst>
                </a:gridCol>
              </a:tblGrid>
              <a:tr h="23705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1167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요청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@Controller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)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user, admin, store, reservation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error.jsp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25463"/>
                  </a:ext>
                </a:extLst>
              </a:tr>
              <a:tr h="11852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요청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</a:t>
                      </a:r>
                      <a:r>
                        <a:rPr lang="en-US" altLang="ko-KR" sz="1200" i="1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RestController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</a:t>
                      </a:r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PathVariable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아닐 경우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 Parameter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캡슐화가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필요한 경우 ▶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DTO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responseData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403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788730"/>
                  </a:ext>
                </a:extLst>
              </a:tr>
              <a:tr h="25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규칙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Session(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세션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저장되어 있는 사용자의 정보와 데이터를 생성한 </a:t>
                      </a: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생성자와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일치 여부 확인 후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5595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09</a:t>
            </a:r>
          </a:p>
        </p:txBody>
      </p:sp>
      <p:sp>
        <p:nvSpPr>
          <p:cNvPr id="30" name="직사각형 29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273899" y="4116241"/>
            <a:ext cx="2996625" cy="2677984"/>
            <a:chOff x="7489548" y="4120535"/>
            <a:chExt cx="2830196" cy="27190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9548" y="4120535"/>
              <a:ext cx="2830196" cy="2719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1013" y="4722737"/>
              <a:ext cx="2067265" cy="2072006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5450486" y="3726645"/>
            <a:ext cx="4313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Error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요청이 잘못되었을 경우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47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50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8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49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51" name="직사각형 50"/>
          <p:cNvSpPr/>
          <p:nvPr/>
        </p:nvSpPr>
        <p:spPr>
          <a:xfrm>
            <a:off x="758354" y="380588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236" y="3858029"/>
            <a:ext cx="2688615" cy="144878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8236" y="5378260"/>
            <a:ext cx="2688615" cy="1455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47495" y="793030"/>
            <a:ext cx="21250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Site Map (</a:t>
            </a:r>
            <a:r>
              <a:rPr lang="ko-KR" altLang="en-US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사이트맵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39802"/>
              </p:ext>
            </p:extLst>
          </p:nvPr>
        </p:nvGraphicFramePr>
        <p:xfrm>
          <a:off x="928684" y="1404406"/>
          <a:ext cx="8839206" cy="2453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1">
                  <a:extLst>
                    <a:ext uri="{9D8B030D-6E8A-4147-A177-3AD203B41FA5}">
                      <a16:colId xmlns:a16="http://schemas.microsoft.com/office/drawing/2014/main" val="3776682470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38936019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96360687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504010271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4004710293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73486425"/>
                    </a:ext>
                  </a:extLst>
                </a:gridCol>
              </a:tblGrid>
              <a:tr h="56349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96960"/>
                  </a:ext>
                </a:extLst>
              </a:tr>
              <a:tr h="1889726"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화면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수정하기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리스트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 주기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정지 시키기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전체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검색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카테고리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 상점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 목록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신청서 확인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문의 내역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문의 작성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답변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 묻는 질문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 소개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 및 정책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4739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66769"/>
              </p:ext>
            </p:extLst>
          </p:nvPr>
        </p:nvGraphicFramePr>
        <p:xfrm>
          <a:off x="928684" y="4207011"/>
          <a:ext cx="8839206" cy="2627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1">
                  <a:extLst>
                    <a:ext uri="{9D8B030D-6E8A-4147-A177-3AD203B41FA5}">
                      <a16:colId xmlns:a16="http://schemas.microsoft.com/office/drawing/2014/main" val="3776682470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38936019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96360687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504010271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4004710293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73486425"/>
                    </a:ext>
                  </a:extLst>
                </a:gridCol>
              </a:tblGrid>
              <a:tr h="596092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96960"/>
                  </a:ext>
                </a:extLst>
              </a:tr>
              <a:tr h="2031327"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관리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답변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내역 조회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한 신고 내역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가게가 받은 신고 내역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내역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내역 상세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내역 조회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사장님 댓글 확인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 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 글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 및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(HOST)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Team</a:t>
                      </a: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Repository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별 월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매출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별 월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오늘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일주일 매출 통계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4739"/>
                  </a:ext>
                </a:extLst>
              </a:tr>
            </a:tbl>
          </a:graphicData>
        </a:graphic>
      </p:graphicFrame>
      <p:grpSp>
        <p:nvGrpSpPr>
          <p:cNvPr id="38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9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2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0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1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861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sp>
        <p:nvSpPr>
          <p:cNvPr id="13" name="직사각형 12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281487" y="1401089"/>
            <a:ext cx="2133600" cy="3991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89368" y="1439074"/>
            <a:ext cx="1099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 FLOW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2361751"/>
            <a:ext cx="8153400" cy="3322978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458917" y="793030"/>
            <a:ext cx="15424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Flow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510938" y="2119252"/>
            <a:ext cx="1790105" cy="3823363"/>
            <a:chOff x="567565" y="1952625"/>
            <a:chExt cx="1790105" cy="3823363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20484" y="1952625"/>
              <a:ext cx="1068058" cy="381000"/>
            </a:xfrm>
            <a:prstGeom prst="roundRect">
              <a:avLst/>
            </a:prstGeom>
            <a:solidFill>
              <a:srgbClr val="B3E3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32149" y="1981542"/>
              <a:ext cx="6447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Main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67565" y="2415658"/>
              <a:ext cx="1633909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version</a:t>
              </a: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 단위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최종으로 배포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54233" y="3255437"/>
              <a:ext cx="1068058" cy="381000"/>
            </a:xfrm>
            <a:prstGeom prst="roundRect">
              <a:avLst/>
            </a:prstGeom>
            <a:solidFill>
              <a:srgbClr val="B18BE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3173" y="3284354"/>
              <a:ext cx="108991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developer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67565" y="3756091"/>
              <a:ext cx="17901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개발을 진행하는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중심적인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feature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브랜치에서</a:t>
              </a:r>
              <a:endPara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완성시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merge</a:t>
              </a: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57998" y="4767503"/>
              <a:ext cx="1068058" cy="381000"/>
            </a:xfrm>
            <a:prstGeom prst="roundRect">
              <a:avLst/>
            </a:prstGeom>
            <a:solidFill>
              <a:srgbClr val="4ED1A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6938" y="4796420"/>
              <a:ext cx="109421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feature-**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71330" y="5268157"/>
              <a:ext cx="149271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개개인의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단위 개발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6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65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6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64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비 로그인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13" y="2719405"/>
            <a:ext cx="3692696" cy="36926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5400000">
            <a:off x="-385257" y="6181400"/>
            <a:ext cx="1659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</a:t>
            </a:r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아이디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비밀번호 찾기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더 보기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약관 및 정책 등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상점 조회 및 검색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5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136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로그인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09" y="1847117"/>
            <a:ext cx="4122809" cy="290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35" y="776442"/>
            <a:ext cx="2336873" cy="2070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17" y="751490"/>
            <a:ext cx="2327475" cy="209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937" y="2286168"/>
            <a:ext cx="2298110" cy="2145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직사각형 61"/>
          <p:cNvSpPr/>
          <p:nvPr/>
        </p:nvSpPr>
        <p:spPr>
          <a:xfrm>
            <a:off x="666165" y="5009536"/>
            <a:ext cx="4636206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GUEST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접속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가맹점 신청 후 승인 완료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전환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(Security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2.0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성공 시 메인 페이지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실패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맞지 않는 경우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창 화면에 나타나기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96218" y="751490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998508" y="750436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56937" y="2282517"/>
            <a:ext cx="10775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1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7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75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7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4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783" y="4431571"/>
            <a:ext cx="3811450" cy="232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6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142780" y="1259444"/>
            <a:ext cx="16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 2.0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094850" y="1724025"/>
            <a:ext cx="225895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인증을 위한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개방형 표준 프로토콜</a:t>
            </a:r>
            <a:endParaRPr lang="en-US" altLang="ko-KR" baseline="-25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리소스에 대한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접근 권한을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위임하는 방식으로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외부 소셜 계정을 기반으로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인증하는 기능이다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1241732"/>
            <a:ext cx="7157774" cy="559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38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342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회원가입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45833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Validation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ko-KR" altLang="en-US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형식이 아닐 시 회원가입 불가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확인 및 숫자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영문자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 조합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(xxx-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형식이 아닐 시 회원가입 불가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5" y="1861993"/>
            <a:ext cx="4211949" cy="342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65" y="793030"/>
            <a:ext cx="3007083" cy="2334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04" y="2486025"/>
            <a:ext cx="3043640" cy="234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328" y="4426956"/>
            <a:ext cx="3171934" cy="2407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4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2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2760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아이디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3676456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이메일 입력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이메일 입력 시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임시 비밀번호 발송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( </a:t>
            </a:r>
            <a:r>
              <a:rPr lang="en-US" altLang="ko-KR" sz="13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javax.mail</a:t>
            </a:r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사용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68" y="1890820"/>
            <a:ext cx="4317186" cy="3376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08" y="3792960"/>
            <a:ext cx="3296376" cy="248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/>
          <p:cNvSpPr/>
          <p:nvPr/>
        </p:nvSpPr>
        <p:spPr>
          <a:xfrm>
            <a:off x="5527542" y="800723"/>
            <a:ext cx="1263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497" y="3792960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36" y="5323983"/>
            <a:ext cx="2352675" cy="14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7887735" y="6497916"/>
            <a:ext cx="2403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◀ 메일로 발송된 임시 비밀번호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764" y="909826"/>
            <a:ext cx="3216063" cy="2643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17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210" y="4233276"/>
            <a:ext cx="1896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자주 묻는 질문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7" y="1938121"/>
            <a:ext cx="4236027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9" y="4588847"/>
            <a:ext cx="4179522" cy="209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597" y="1597774"/>
            <a:ext cx="2501343" cy="33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25" y="3199899"/>
            <a:ext cx="2631224" cy="35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직사각형 26"/>
          <p:cNvSpPr/>
          <p:nvPr/>
        </p:nvSpPr>
        <p:spPr>
          <a:xfrm>
            <a:off x="846809" y="1553168"/>
            <a:ext cx="2258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더 보기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67692" y="1253843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회사소개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00660" y="2874552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약관 및 정책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5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6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146" y="3022109"/>
            <a:ext cx="925603" cy="1023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89877" y="3558384"/>
            <a:ext cx="820666" cy="77379"/>
            <a:chOff x="1889877" y="3558384"/>
            <a:chExt cx="820666" cy="773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9877" y="3558384"/>
              <a:ext cx="820666" cy="773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318" y="3900449"/>
            <a:ext cx="390839" cy="2444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7728" y="3030162"/>
            <a:ext cx="1030069" cy="10237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92459" y="3566437"/>
            <a:ext cx="820666" cy="77379"/>
            <a:chOff x="4092459" y="3566437"/>
            <a:chExt cx="820666" cy="773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2459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6774" y="3908503"/>
            <a:ext cx="370810" cy="24442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5788" y="3016583"/>
            <a:ext cx="1020546" cy="10237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80519" y="3552858"/>
            <a:ext cx="820666" cy="77379"/>
            <a:chOff x="6680519" y="3552858"/>
            <a:chExt cx="820666" cy="773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0519" y="3552858"/>
              <a:ext cx="820666" cy="7737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0159" y="3894924"/>
            <a:ext cx="436725" cy="24442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48500" y="3054583"/>
            <a:ext cx="1080669" cy="10237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05383" y="3566437"/>
            <a:ext cx="820666" cy="77379"/>
            <a:chOff x="8905383" y="3566437"/>
            <a:chExt cx="820666" cy="7737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5383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36320" y="3908503"/>
            <a:ext cx="358925" cy="2444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0083" y="1207286"/>
            <a:ext cx="8597398" cy="77379"/>
            <a:chOff x="1140083" y="1207286"/>
            <a:chExt cx="8597398" cy="7737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083" y="1207286"/>
              <a:ext cx="8597398" cy="77379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 rot="5400000">
            <a:off x="16292" y="6301656"/>
            <a:ext cx="856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(index)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23601" y="3862345"/>
            <a:ext cx="1476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33848" y="3859929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】&amp;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29287" y="3847457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52263" y="386234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3524" y="4321594"/>
            <a:ext cx="1476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사이트의 구성과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발전가능성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37" y="4478680"/>
            <a:ext cx="828677" cy="3699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32" y="5372495"/>
            <a:ext cx="396409" cy="5336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37" y="5393226"/>
            <a:ext cx="386184" cy="5021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12" y="5381625"/>
            <a:ext cx="450233" cy="4502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99" y="4920166"/>
            <a:ext cx="746018" cy="3861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22" y="4462595"/>
            <a:ext cx="448486" cy="39708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41" y="5006572"/>
            <a:ext cx="1022777" cy="35706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833687" y="2394206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개발에 사용된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방식과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646905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기능에 대한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설명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5575583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구성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개발 전략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176158" y="4046514"/>
            <a:ext cx="12779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99" y="2192211"/>
            <a:ext cx="1063769" cy="106376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419" y="4369312"/>
            <a:ext cx="634010" cy="63401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20" y="5921961"/>
            <a:ext cx="383850" cy="3838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30" y="5891980"/>
            <a:ext cx="452764" cy="4500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0" y="2288466"/>
            <a:ext cx="910324" cy="910324"/>
          </a:xfrm>
          <a:prstGeom prst="rect">
            <a:avLst/>
          </a:prstGeom>
        </p:spPr>
      </p:pic>
      <p:pic>
        <p:nvPicPr>
          <p:cNvPr id="960" name="그림 95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21" y="2305947"/>
            <a:ext cx="917405" cy="9174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18</a:t>
            </a:r>
          </a:p>
        </p:txBody>
      </p:sp>
      <p:grpSp>
        <p:nvGrpSpPr>
          <p:cNvPr id="18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9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696901" y="1282041"/>
            <a:ext cx="38985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색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87" y="1401089"/>
            <a:ext cx="2809668" cy="475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5663362" y="1251754"/>
            <a:ext cx="38985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468438" y="1309118"/>
            <a:ext cx="3108158" cy="4699165"/>
            <a:chOff x="6109061" y="1251754"/>
            <a:chExt cx="3465566" cy="53430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9061" y="1251754"/>
              <a:ext cx="3465566" cy="53430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7177087" y="2105025"/>
              <a:ext cx="381000" cy="1524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16358" y="6341987"/>
            <a:ext cx="372089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숙소 리스트 조회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유형별 리스트 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63362" y="6341987"/>
            <a:ext cx="44422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가맹점 예약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 추가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비로그인시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불가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숙소 상세 위치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API) 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19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rot="5400000">
            <a:off x="-396478" y="6181400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73" y="2486025"/>
            <a:ext cx="4038600" cy="403860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내 정보 수정하기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탈퇴하기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신청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신청 목록 확인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8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25558" y="1401089"/>
            <a:ext cx="4186646" cy="5331405"/>
            <a:chOff x="5790263" y="1119299"/>
            <a:chExt cx="4186646" cy="5331405"/>
          </a:xfrm>
        </p:grpSpPr>
        <p:sp>
          <p:nvSpPr>
            <p:cNvPr id="46" name="직사각형 45"/>
            <p:cNvSpPr/>
            <p:nvPr/>
          </p:nvSpPr>
          <p:spPr>
            <a:xfrm>
              <a:off x="5790263" y="1119299"/>
              <a:ext cx="20425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★ 내 정보 수정하기</a:t>
              </a:r>
              <a:endPara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40227" y="6158316"/>
              <a:ext cx="403668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정보 수정 가능</a:t>
              </a:r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다만 소셜 로그인 회원은 불가</a:t>
              </a:r>
              <a:endPara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110" y="1580524"/>
              <a:ext cx="3863433" cy="24481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2110" y="4108752"/>
              <a:ext cx="3866322" cy="20258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0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5487998" y="1392206"/>
            <a:ext cx="4678272" cy="4572000"/>
            <a:chOff x="623887" y="1266825"/>
            <a:chExt cx="4678272" cy="4572000"/>
          </a:xfrm>
        </p:grpSpPr>
        <p:sp>
          <p:nvSpPr>
            <p:cNvPr id="58" name="직사각형 57"/>
            <p:cNvSpPr/>
            <p:nvPr/>
          </p:nvSpPr>
          <p:spPr>
            <a:xfrm>
              <a:off x="623887" y="1266825"/>
              <a:ext cx="17652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★ 회원 탈퇴하기</a:t>
              </a:r>
              <a:endPara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049" y="1693159"/>
              <a:ext cx="4078761" cy="3242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직사각형 31"/>
            <p:cNvSpPr/>
            <p:nvPr/>
          </p:nvSpPr>
          <p:spPr>
            <a:xfrm>
              <a:off x="632098" y="5146328"/>
              <a:ext cx="4670061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탈퇴 기능</a:t>
              </a:r>
              <a:endPara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승인시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회원 탈퇴 처리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같은 아이디로 로그인 불가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DB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삭제되고 </a:t>
              </a:r>
              <a:r>
                <a:rPr lang="en-US" altLang="ko-KR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DeleteUser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테이블로 이동</a:t>
              </a:r>
              <a:endPara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6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43025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신청하기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0630" y="5840780"/>
            <a:ext cx="36279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좌석 배치도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3" y="1770566"/>
            <a:ext cx="4191000" cy="398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5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5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5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5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751" y="1114425"/>
            <a:ext cx="4109903" cy="264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직사각형 57"/>
          <p:cNvSpPr/>
          <p:nvPr/>
        </p:nvSpPr>
        <p:spPr>
          <a:xfrm>
            <a:off x="5617522" y="733425"/>
            <a:ext cx="2114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목록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749" y="4410336"/>
            <a:ext cx="4123577" cy="226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직사각형 58"/>
          <p:cNvSpPr/>
          <p:nvPr/>
        </p:nvSpPr>
        <p:spPr>
          <a:xfrm>
            <a:off x="5689669" y="4086225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89669" y="6715784"/>
            <a:ext cx="33698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문의 내역만 확인 가능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39724" y="3792960"/>
            <a:ext cx="422346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관리자의 승인 여부에 따라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Approve / Reject / Wait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22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90516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자유게시판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840" y="5109198"/>
            <a:ext cx="4695516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 이용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모두가 자유롭게 글을 쓰고 수정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가능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삭제는 글쓴이만 가능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댓글의 경우 작성자와 관리자만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글을 읽을 때 마다 조회수 카운트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전 표시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48680" y="1385914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 게시판 상세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09" y="1790405"/>
            <a:ext cx="4204347" cy="311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138" y="1790405"/>
            <a:ext cx="4412949" cy="396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5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7" name="직사각형 16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714625"/>
            <a:ext cx="3712952" cy="3712952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위시리스트 조회 및 등록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작성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신고 하기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82" y="1273629"/>
            <a:ext cx="7068505" cy="5718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위시리스트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1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9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7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8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67" y="1303549"/>
            <a:ext cx="4224536" cy="259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67" y="4976211"/>
            <a:ext cx="4273187" cy="185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778809" y="4018514"/>
            <a:ext cx="444705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날짜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일주일간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24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설정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자리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선택 후 예약하기 버튼을 누르면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확인 페이지로 넘어감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 10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분당 이용 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시간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252" y="857273"/>
            <a:ext cx="4192269" cy="185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5736" y="2989814"/>
            <a:ext cx="4233362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5809215" y="6140067"/>
            <a:ext cx="41072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하기의 카카오 페이 버튼을 누르면 결제 진행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완료되면 예약 내역 페이지로 이동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87" y="3631914"/>
            <a:ext cx="1854048" cy="230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28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26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630" y="5002331"/>
            <a:ext cx="420820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예약 내역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취소 현황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후 예약 요청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WAITING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예약일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시간 호스트가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APPROVED 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거절 시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REJECT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시간이 지나면 신고하기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리뷰하기 작성 가능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7" y="1647825"/>
            <a:ext cx="4214887" cy="312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5729287" y="1038225"/>
            <a:ext cx="4135236" cy="2533387"/>
            <a:chOff x="5710995" y="1647825"/>
            <a:chExt cx="4135236" cy="25333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995" y="1647825"/>
              <a:ext cx="4135236" cy="25333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6948487" y="1724025"/>
              <a:ext cx="533400" cy="2286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917756" y="3565237"/>
            <a:ext cx="377379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 자리가 예약 완료되어 닫힘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92" y="4029344"/>
            <a:ext cx="2228877" cy="259738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171949" y="5734177"/>
            <a:ext cx="18245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취소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지났음에도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WATING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상태인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5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853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27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위시 리스트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59736" y="5457825"/>
            <a:ext cx="4709944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즐겨 찾기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관리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빈 하트 클릭 시 위시리스트로 이동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 클릭 시 빈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구경하기 클릭 시 해당 가맹점 상세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 찾기에 있는 목록은 채워진 하트로 유지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0" y="1496907"/>
            <a:ext cx="4141443" cy="279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64" y="4706267"/>
            <a:ext cx="4243388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211" y="1495425"/>
            <a:ext cx="4073733" cy="2639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26"/>
          <p:cNvGrpSpPr/>
          <p:nvPr/>
        </p:nvGrpSpPr>
        <p:grpSpPr>
          <a:xfrm>
            <a:off x="5865211" y="4362015"/>
            <a:ext cx="4141443" cy="769263"/>
            <a:chOff x="5865211" y="4362015"/>
            <a:chExt cx="4141443" cy="76926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5211" y="4362015"/>
              <a:ext cx="4141443" cy="769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직사각형 28"/>
            <p:cNvSpPr/>
            <p:nvPr/>
          </p:nvSpPr>
          <p:spPr>
            <a:xfrm>
              <a:off x="7481887" y="4467225"/>
              <a:ext cx="457200" cy="23904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2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1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01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13" y="2409825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8831" y="2538367"/>
            <a:ext cx="43332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리뷰 작성 가능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85" y="1401624"/>
            <a:ext cx="4419324" cy="200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71" y="2953426"/>
            <a:ext cx="4244589" cy="28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30" y="1575881"/>
            <a:ext cx="4266262" cy="83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19970" y="5951750"/>
            <a:ext cx="366638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별점은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점까지 지정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별만 표시되지 않기 위해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작성시 해당 숙소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평균 계산 처리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347" y="3721840"/>
            <a:ext cx="4427774" cy="240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14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29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4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5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5741409" y="5785714"/>
            <a:ext cx="38457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593" y="1803959"/>
            <a:ext cx="4396804" cy="1145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409" y="3208290"/>
            <a:ext cx="4386262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30" y="1551155"/>
            <a:ext cx="4396804" cy="86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78" y="2953426"/>
            <a:ext cx="4405983" cy="3324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638831" y="2538367"/>
            <a:ext cx="394050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신고 가능</a:t>
            </a:r>
          </a:p>
        </p:txBody>
      </p:sp>
    </p:spTree>
    <p:extLst>
      <p:ext uri="{BB962C8B-B14F-4D97-AF65-F5344CB8AC3E}">
        <p14:creationId xmlns:p14="http://schemas.microsoft.com/office/powerpoint/2010/main" val="20438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호스트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867024"/>
            <a:ext cx="3773299" cy="377329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매장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및 신고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매출 내역 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0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매장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매출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105" y="1275876"/>
            <a:ext cx="6866064" cy="5780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6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9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7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39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32" y="1198042"/>
            <a:ext cx="4003019" cy="2816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82" y="4220886"/>
            <a:ext cx="4027131" cy="2613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163" y="1679580"/>
            <a:ext cx="4303024" cy="3848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6005861" y="5650329"/>
            <a:ext cx="366241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로그인 시 자기 매장 관리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 버튼 나타남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명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주소 제외 수정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다중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Drag and Drop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221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및 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0579" y="4166216"/>
            <a:ext cx="3845796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GUEST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예약 후 결제 완료 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버튼 생성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WATING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APPROVED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REJECT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후 해당 고객 신고 표시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신고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가맹점을 관리하는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내가 보낸 신고 내역과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 가게가 받은 신고 내역을 확인 가능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38" y="1401089"/>
            <a:ext cx="41243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959" y="861270"/>
            <a:ext cx="4100068" cy="323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687" y="2438033"/>
            <a:ext cx="4100068" cy="305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959" y="5656737"/>
            <a:ext cx="4096760" cy="950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1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6689" y="6260782"/>
            <a:ext cx="403507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가지고 있는 가맹점 마다 리뷰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상세 보기 시 사장님 답변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69" y="1203014"/>
            <a:ext cx="4348508" cy="173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5" y="3065464"/>
            <a:ext cx="4349403" cy="235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76" y="5608482"/>
            <a:ext cx="4314825" cy="467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557555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통계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8264" y="1190625"/>
            <a:ext cx="4360217" cy="2451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619" y="3773031"/>
            <a:ext cx="4369407" cy="2503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5807457" y="6360041"/>
            <a:ext cx="304762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및 일주일 매출 통계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5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35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62" y="2943225"/>
            <a:ext cx="3733495" cy="373349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관리자 대시보드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 및 신고 관리</a:t>
            </a:r>
            <a:endParaRPr lang="en-US" altLang="ko-KR" sz="13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승인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6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36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페이지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29287" y="730977"/>
            <a:ext cx="403988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와는 다른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표현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295239"/>
            <a:ext cx="7315200" cy="5697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2" name="직사각형 31"/>
          <p:cNvSpPr/>
          <p:nvPr/>
        </p:nvSpPr>
        <p:spPr>
          <a:xfrm>
            <a:off x="776287" y="1273629"/>
            <a:ext cx="171636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회원관리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가맹점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1:1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문의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통계 보기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--------------------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My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Team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Plan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Repository</a:t>
            </a:r>
          </a:p>
        </p:txBody>
      </p:sp>
    </p:spTree>
    <p:extLst>
      <p:ext uri="{BB962C8B-B14F-4D97-AF65-F5344CB8AC3E}">
        <p14:creationId xmlns:p14="http://schemas.microsoft.com/office/powerpoint/2010/main" val="33246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37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00133" y="6169796"/>
            <a:ext cx="3316101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My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닉네임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이미지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 업로드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Repository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협업 툴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깃 허브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09" y="1418234"/>
            <a:ext cx="4070227" cy="2466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972" y="1389659"/>
            <a:ext cx="4610128" cy="307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02" y="4119763"/>
            <a:ext cx="4082834" cy="188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619" y="3907754"/>
            <a:ext cx="2064924" cy="274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8217270" y="4733919"/>
            <a:ext cx="1996059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Team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전체 확인 가능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관리자의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연락처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9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4492" y="716085"/>
            <a:ext cx="2545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소개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36" y="1395856"/>
            <a:ext cx="3893256" cy="19679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31" y="875384"/>
            <a:ext cx="3012315" cy="15179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034" y="2179260"/>
            <a:ext cx="3099424" cy="15569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042" y="3625859"/>
            <a:ext cx="3077092" cy="15521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323" y="5067653"/>
            <a:ext cx="3200400" cy="16093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801337" y="4186289"/>
            <a:ext cx="41914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음식을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주문하는 배달의 민족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취미생활에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접목시키면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어떨까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?’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에서부터 시작한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프로젝트입니다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피시방에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갈 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곳의 위치와 가격을 확인 할 수 있고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 자리를 선택하여 더 편리한 취미생활이 될 수 있는 서비스를 생각하였습니다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입장에서는 시간을 좀 더 효율적으로 사용 할 수 있게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되며 가맹점 입장에서는 자신의 가게를 홍보함과 동시에 예약 시스템의 편리함을 이용할 수 있습니다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80120" y="3643447"/>
            <a:ext cx="18487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1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CLICK-GO</a:t>
            </a:r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en-US" altLang="ko-KR" sz="2500" dirty="0">
              <a:solidFill>
                <a:schemeClr val="tx1">
                  <a:alpha val="98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  <a:outerShdw blurRad="50800" dir="4800000" sx="99000" sy="99000" algn="ctr" rotWithShape="0">
                  <a:srgbClr val="000000">
                    <a:alpha val="93000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8" y="3708112"/>
            <a:ext cx="329972" cy="31427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승인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11" y="1266825"/>
            <a:ext cx="4082290" cy="450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66" y="916140"/>
            <a:ext cx="3716025" cy="2531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66" y="4314825"/>
            <a:ext cx="3988611" cy="24561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0191" y="3288080"/>
            <a:ext cx="3429000" cy="130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104" y="816434"/>
            <a:ext cx="612277" cy="599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891199" y="5838825"/>
            <a:ext cx="39998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관리자로 로그인 시 가맹점 신청서 메시지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개수만큼 숫자 표시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 및 가게 배치도 클릭 시 큰 이미지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으로 등록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(Guest -&gt; Host)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사유 등록 후 거절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39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5974" y="5511427"/>
            <a:ext cx="41601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가입된 회원 정보 전체 조회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가입자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횟수가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이상이면 경고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이상이면 정지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 시 해당 신고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답변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설정하기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4" y="1691356"/>
            <a:ext cx="4338027" cy="348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676" y="986514"/>
            <a:ext cx="4357688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676" y="4090509"/>
            <a:ext cx="4357688" cy="251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57217" y="5947249"/>
            <a:ext cx="42033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경고 주기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주기 버튼 클릭 시 경고문 입력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받은 해당 유저로 로그인시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유저가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 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또다시 경고 주기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73" y="1859216"/>
            <a:ext cx="4347453" cy="346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40629" y="1467141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경고 주기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644" y="5449698"/>
            <a:ext cx="3272873" cy="122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6742" y="3701392"/>
            <a:ext cx="4572882" cy="2193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997" y="1114425"/>
            <a:ext cx="4585507" cy="236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92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1019" y="5632073"/>
            <a:ext cx="366799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이상 시 정지시키기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시키기 클릭 시 해당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BLACKLLIST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풀기 시 원상 복구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623887" y="1571625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정지 시키기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9" y="2022128"/>
            <a:ext cx="4403639" cy="34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395" y="1842091"/>
            <a:ext cx="4391915" cy="229599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9484" y="4391025"/>
            <a:ext cx="4335735" cy="189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37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43010" y="6202037"/>
            <a:ext cx="44358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전체 목록 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등록 대표 이미지 보여주기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 및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179" y="1304533"/>
            <a:ext cx="3209694" cy="5594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342" y="1049883"/>
            <a:ext cx="4398795" cy="3775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801" y="4964899"/>
            <a:ext cx="4398795" cy="110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6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- 1:1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2213" y="6296134"/>
            <a:ext cx="37321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여부에 따라 답변 대시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완료 표시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98" y="1714764"/>
            <a:ext cx="4245307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760" y="916140"/>
            <a:ext cx="3541637" cy="2941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462" y="4037412"/>
            <a:ext cx="4170235" cy="275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43" y="4440666"/>
            <a:ext cx="4202812" cy="1773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31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6120" y="5606756"/>
            <a:ext cx="446628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Click-Go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일일 매출액 통계 그래프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User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 가입 통계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이번 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연도 별 가입자수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20" y="2052445"/>
            <a:ext cx="4254846" cy="351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487" y="3710893"/>
            <a:ext cx="4637313" cy="2943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3" y="792596"/>
            <a:ext cx="4627095" cy="268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1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통계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59" y="1190625"/>
            <a:ext cx="3772041" cy="2774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60" y="4129150"/>
            <a:ext cx="3775441" cy="2758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278" y="4121495"/>
            <a:ext cx="3648461" cy="27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278" y="1185569"/>
            <a:ext cx="3693293" cy="2744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46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추가 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업데이트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07" y="2792421"/>
            <a:ext cx="3748324" cy="3748324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6" y="2920520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카카오톡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소셜 공유하기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등록 시 포인트 적립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시 포인트 사용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User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간의 메시지 보내기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9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47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8337" y="1169555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소셜 공유하기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83098" y="4085469"/>
            <a:ext cx="4302542" cy="2667756"/>
            <a:chOff x="683099" y="4173415"/>
            <a:chExt cx="4302542" cy="26677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99" y="4173415"/>
              <a:ext cx="4302542" cy="26677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4129087" y="4772025"/>
              <a:ext cx="762000" cy="3048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91593" y="1639232"/>
            <a:ext cx="4285553" cy="2200275"/>
            <a:chOff x="700087" y="1804250"/>
            <a:chExt cx="4285553" cy="22002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087" y="1804250"/>
              <a:ext cx="4285553" cy="22002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690687" y="2028825"/>
              <a:ext cx="457200" cy="762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90530" y="1062132"/>
            <a:ext cx="4163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리뷰 등록 시 포인트 적립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개당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100p)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540858" y="3859730"/>
            <a:ext cx="2319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예약 시 포인트 사용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858" y="1586545"/>
            <a:ext cx="2428458" cy="1356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908" y="2188962"/>
            <a:ext cx="2692979" cy="1440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구부러진 연결선 17"/>
          <p:cNvCxnSpPr/>
          <p:nvPr/>
        </p:nvCxnSpPr>
        <p:spPr>
          <a:xfrm>
            <a:off x="6349067" y="2790825"/>
            <a:ext cx="1285220" cy="685800"/>
          </a:xfrm>
          <a:prstGeom prst="curved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3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5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4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923" y="4234255"/>
            <a:ext cx="2822786" cy="252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 기술 및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라이브러리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87" y="2943225"/>
            <a:ext cx="3574785" cy="35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48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8337" y="1169555"/>
            <a:ext cx="3026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Client -&gt; Host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기능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7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42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669" y="11535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4715230" y="4770628"/>
            <a:ext cx="610209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Thank you!</a:t>
            </a:r>
            <a:endParaRPr lang="ko-KR" altLang="en-US" sz="8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9296935" y="5748873"/>
            <a:ext cx="545673" cy="54567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34026" y="3898523"/>
            <a:ext cx="1447800" cy="1339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52" y="687980"/>
            <a:ext cx="4814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여러분의 취미 생활이 더욱 풍요로워질 수 있도록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늘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 함께 합니다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97731" y="1811943"/>
            <a:ext cx="2000595" cy="13813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492" y="716085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655" y="1406445"/>
            <a:ext cx="12137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사용언어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37082" y="1876425"/>
            <a:ext cx="91435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Java 11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29638" y="2195899"/>
            <a:ext cx="117724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Java Script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15350" y="2518247"/>
            <a:ext cx="87876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Html 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3287" y="2859843"/>
            <a:ext cx="63030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CSS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 rot="5400000">
            <a:off x="-356405" y="63016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44" y="2924634"/>
            <a:ext cx="568959" cy="5689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5" y="2121192"/>
            <a:ext cx="568959" cy="5689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44" y="1674004"/>
            <a:ext cx="535846" cy="5358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61" y="2398957"/>
            <a:ext cx="568959" cy="568959"/>
          </a:xfrm>
          <a:prstGeom prst="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3158684" y="1964342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325776" y="2067008"/>
            <a:ext cx="89800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MySQL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120700" y="1558845"/>
            <a:ext cx="11256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RDBMS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13" y="2163732"/>
            <a:ext cx="627093" cy="627093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3158684" y="3196716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325776" y="3321248"/>
            <a:ext cx="85311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120700" y="2791219"/>
            <a:ext cx="15985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빌드관리도구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8732" y="3314637"/>
            <a:ext cx="714098" cy="695388"/>
          </a:xfrm>
          <a:prstGeom prst="rect">
            <a:avLst/>
          </a:prstGeom>
        </p:spPr>
      </p:pic>
      <p:sp>
        <p:nvSpPr>
          <p:cNvPr id="97" name="모서리가 둥근 직사각형 96"/>
          <p:cNvSpPr/>
          <p:nvPr/>
        </p:nvSpPr>
        <p:spPr>
          <a:xfrm>
            <a:off x="697731" y="4186923"/>
            <a:ext cx="2000595" cy="10029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66655" y="3781425"/>
            <a:ext cx="8931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ORM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9931" y="4251405"/>
            <a:ext cx="60272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JAP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852487" y="4519977"/>
            <a:ext cx="109017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구현체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(Hibernate)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2" y="3940850"/>
            <a:ext cx="660411" cy="660411"/>
          </a:xfrm>
          <a:prstGeom prst="rect">
            <a:avLst/>
          </a:prstGeom>
        </p:spPr>
      </p:pic>
      <p:sp>
        <p:nvSpPr>
          <p:cNvPr id="120" name="모서리가 둥근 직사각형 119"/>
          <p:cNvSpPr/>
          <p:nvPr/>
        </p:nvSpPr>
        <p:spPr>
          <a:xfrm>
            <a:off x="3158684" y="4500265"/>
            <a:ext cx="1815531" cy="4901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026" y="4086225"/>
            <a:ext cx="147348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엔진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325776" y="4570075"/>
            <a:ext cx="5854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JSP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71" y="4553851"/>
            <a:ext cx="655300" cy="655300"/>
          </a:xfrm>
          <a:prstGeom prst="rect">
            <a:avLst/>
          </a:prstGeom>
        </p:spPr>
      </p:pic>
      <p:sp>
        <p:nvSpPr>
          <p:cNvPr id="131" name="모서리가 둥근 직사각형 130"/>
          <p:cNvSpPr/>
          <p:nvPr/>
        </p:nvSpPr>
        <p:spPr>
          <a:xfrm>
            <a:off x="697731" y="5831338"/>
            <a:ext cx="2000595" cy="8430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66655" y="5425840"/>
            <a:ext cx="21178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 프레임워크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14612" y="5895820"/>
            <a:ext cx="173156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Spring Boot 2.7.7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07168" y="6272113"/>
            <a:ext cx="128291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BootStrap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1" name="그림 9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98" y="6364917"/>
            <a:ext cx="647580" cy="534844"/>
          </a:xfrm>
          <a:prstGeom prst="rect">
            <a:avLst/>
          </a:prstGeom>
        </p:spPr>
      </p:pic>
      <p:grpSp>
        <p:nvGrpSpPr>
          <p:cNvPr id="963" name="그룹 962"/>
          <p:cNvGrpSpPr/>
          <p:nvPr/>
        </p:nvGrpSpPr>
        <p:grpSpPr>
          <a:xfrm>
            <a:off x="2193237" y="5879642"/>
            <a:ext cx="1192527" cy="541266"/>
            <a:chOff x="3540241" y="6086306"/>
            <a:chExt cx="1337210" cy="596969"/>
          </a:xfrm>
        </p:grpSpPr>
        <p:sp>
          <p:nvSpPr>
            <p:cNvPr id="962" name="타원 961"/>
            <p:cNvSpPr/>
            <p:nvPr/>
          </p:nvSpPr>
          <p:spPr>
            <a:xfrm>
              <a:off x="4017583" y="6170103"/>
              <a:ext cx="442386" cy="45876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0" name="그림 95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241" y="6086306"/>
              <a:ext cx="1337210" cy="596969"/>
            </a:xfrm>
            <a:prstGeom prst="rect">
              <a:avLst/>
            </a:prstGeom>
          </p:spPr>
        </p:pic>
      </p:grpSp>
      <p:sp>
        <p:nvSpPr>
          <p:cNvPr id="142" name="모서리가 둥근 직사각형 141"/>
          <p:cNvSpPr/>
          <p:nvPr/>
        </p:nvSpPr>
        <p:spPr>
          <a:xfrm>
            <a:off x="3157487" y="5790169"/>
            <a:ext cx="1836232" cy="8879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145866" y="5394942"/>
            <a:ext cx="8290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233270" y="5894794"/>
            <a:ext cx="96372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Security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3225826" y="6271087"/>
            <a:ext cx="136466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CSRF_Tocken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4" name="그림 9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71" y="5464794"/>
            <a:ext cx="667667" cy="667667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5814343" y="4567922"/>
            <a:ext cx="4229902" cy="19663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5883267" y="4162425"/>
            <a:ext cx="7312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5985128" y="4695825"/>
            <a:ext cx="99354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Rest API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5980371" y="4944268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(Login, Pay, Map,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42785" y="2181225"/>
            <a:ext cx="4347510" cy="1981200"/>
            <a:chOff x="5842785" y="2037565"/>
            <a:chExt cx="4347510" cy="1981200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5842785" y="2443063"/>
              <a:ext cx="4229902" cy="13813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911709" y="2037565"/>
              <a:ext cx="140615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📌 라이브러리</a:t>
              </a:r>
              <a:endPara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6011626" y="2573389"/>
              <a:ext cx="307475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Jasper,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jstl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security-tag, Lombok,</a:t>
              </a: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jdbc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validation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6008813" y="3128564"/>
              <a:ext cx="3895032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hibernate, QLRM, jQuery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6008813" y="3433364"/>
              <a:ext cx="2853858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mail 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timepicker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summernote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6" name="그림 96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582" y="2945052"/>
              <a:ext cx="1073713" cy="1073713"/>
            </a:xfrm>
            <a:prstGeom prst="rect">
              <a:avLst/>
            </a:prstGeom>
          </p:spPr>
        </p:pic>
      </p:grpSp>
      <p:sp>
        <p:nvSpPr>
          <p:cNvPr id="176" name="직사각형 175"/>
          <p:cNvSpPr/>
          <p:nvPr/>
        </p:nvSpPr>
        <p:spPr>
          <a:xfrm>
            <a:off x="5980371" y="52292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980371" y="5501573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Google API (Login, Chart)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985128" y="57626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8" name="그림 9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054" y="5733958"/>
            <a:ext cx="936292" cy="936292"/>
          </a:xfrm>
          <a:prstGeom prst="rect">
            <a:avLst/>
          </a:prstGeom>
        </p:spPr>
      </p:pic>
      <p:pic>
        <p:nvPicPr>
          <p:cNvPr id="969" name="그림 9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7" y="4839682"/>
            <a:ext cx="618143" cy="618143"/>
          </a:xfrm>
          <a:prstGeom prst="rect">
            <a:avLst/>
          </a:prstGeom>
        </p:spPr>
      </p:pic>
      <p:pic>
        <p:nvPicPr>
          <p:cNvPr id="970" name="그림 96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45" y="4348211"/>
            <a:ext cx="655821" cy="655821"/>
          </a:xfrm>
          <a:prstGeom prst="rect">
            <a:avLst/>
          </a:prstGeom>
        </p:spPr>
      </p:pic>
      <p:pic>
        <p:nvPicPr>
          <p:cNvPr id="971" name="그림 97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13" y="5756713"/>
            <a:ext cx="628619" cy="628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85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86" name="Object 1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70" name="직사각형 69"/>
          <p:cNvSpPr/>
          <p:nvPr/>
        </p:nvSpPr>
        <p:spPr>
          <a:xfrm>
            <a:off x="5951404" y="60674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Sweetalert2 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83266" y="1361206"/>
            <a:ext cx="4121281" cy="6676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843570" y="955708"/>
            <a:ext cx="10887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협업 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004274" y="1547956"/>
            <a:ext cx="28827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Trello 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, GitHub,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SourceTree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2" y="1204199"/>
            <a:ext cx="630663" cy="630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93" y="1695800"/>
            <a:ext cx="480140" cy="480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687" y="955708"/>
            <a:ext cx="561833" cy="57074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99" y="853831"/>
            <a:ext cx="686931" cy="682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4038" y="6301656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전략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409825"/>
            <a:ext cx="4082101" cy="4082101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283799"/>
            <a:ext cx="3656605" cy="1318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기능 구분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메인 서비스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ERD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API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주소 설계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Flow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전략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0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7495" y="793030"/>
            <a:ext cx="11689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 구분</a:t>
            </a:r>
            <a:endParaRPr lang="ko-KR" altLang="en-US" sz="15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043" y="2812911"/>
            <a:ext cx="1448140" cy="1448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6" y="1973223"/>
            <a:ext cx="1448140" cy="14481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237334" y="1419225"/>
            <a:ext cx="1101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</a:p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이용자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23262" y="2105025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ADMIN</a:t>
            </a:r>
          </a:p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4106384"/>
            <a:ext cx="853814" cy="8538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4106384"/>
            <a:ext cx="882389" cy="88238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42683" y="4964576"/>
            <a:ext cx="6575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Guest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손님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26564" y="4887574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Host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가맹점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35559" y="3517628"/>
            <a:ext cx="17059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조회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신청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게시판 이용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 rot="7862208" flipV="1">
            <a:off x="1276131" y="3680274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오른쪽 화살표 42"/>
          <p:cNvSpPr/>
          <p:nvPr/>
        </p:nvSpPr>
        <p:spPr>
          <a:xfrm rot="2913811" flipV="1">
            <a:off x="3453783" y="3680273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589311" y="5539461"/>
            <a:ext cx="13773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게스트 신고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89303" y="5645218"/>
            <a:ext cx="19319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이용하기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등록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신고하기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67498" y="4437697"/>
            <a:ext cx="291938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및 정지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및 거절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신고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Admin(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통계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6761" y="1116195"/>
            <a:ext cx="4289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 관리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spring-security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권한 부여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security-tag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776287" y="1495425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1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7495" y="793030"/>
            <a:ext cx="13612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3900147" y="4308960"/>
            <a:ext cx="990940" cy="1176308"/>
            <a:chOff x="7796853" y="3598404"/>
            <a:chExt cx="990940" cy="117630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393872" y="3284489"/>
            <a:ext cx="920554" cy="484286"/>
            <a:chOff x="1688803" y="2742695"/>
            <a:chExt cx="920554" cy="484286"/>
          </a:xfrm>
        </p:grpSpPr>
        <p:sp>
          <p:nvSpPr>
            <p:cNvPr id="42" name="타원 41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43087" y="2854033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960" name="그룹 959"/>
          <p:cNvGrpSpPr/>
          <p:nvPr/>
        </p:nvGrpSpPr>
        <p:grpSpPr>
          <a:xfrm>
            <a:off x="3400327" y="5389631"/>
            <a:ext cx="920554" cy="484286"/>
            <a:chOff x="2484547" y="4557323"/>
            <a:chExt cx="920554" cy="484286"/>
          </a:xfrm>
        </p:grpSpPr>
        <p:sp>
          <p:nvSpPr>
            <p:cNvPr id="59" name="타원 58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34067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완료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975" name="직선 연결선 974"/>
          <p:cNvCxnSpPr/>
          <p:nvPr/>
        </p:nvCxnSpPr>
        <p:spPr>
          <a:xfrm>
            <a:off x="2866107" y="3768775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866107" y="4316248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118" idx="3"/>
          </p:cNvCxnSpPr>
          <p:nvPr/>
        </p:nvCxnSpPr>
        <p:spPr>
          <a:xfrm flipH="1">
            <a:off x="1926304" y="4981069"/>
            <a:ext cx="60238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endCxn id="59" idx="0"/>
          </p:cNvCxnSpPr>
          <p:nvPr/>
        </p:nvCxnSpPr>
        <p:spPr>
          <a:xfrm>
            <a:off x="3179614" y="4981069"/>
            <a:ext cx="68099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2393872" y="4567705"/>
            <a:ext cx="920554" cy="484286"/>
            <a:chOff x="1697970" y="3946415"/>
            <a:chExt cx="920554" cy="484286"/>
          </a:xfrm>
        </p:grpSpPr>
        <p:sp>
          <p:nvSpPr>
            <p:cNvPr id="118" name="타원 117"/>
            <p:cNvSpPr/>
            <p:nvPr/>
          </p:nvSpPr>
          <p:spPr>
            <a:xfrm>
              <a:off x="1697970" y="394641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758938" y="4081211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대기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407793" y="3925478"/>
            <a:ext cx="939681" cy="484286"/>
            <a:chOff x="1673531" y="3355862"/>
            <a:chExt cx="939681" cy="484286"/>
          </a:xfrm>
        </p:grpSpPr>
        <p:sp>
          <p:nvSpPr>
            <p:cNvPr id="121" name="타원 120"/>
            <p:cNvSpPr/>
            <p:nvPr/>
          </p:nvSpPr>
          <p:spPr>
            <a:xfrm>
              <a:off x="1681760" y="3355862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673531" y="3459148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신청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38" name="직선 연결선 137"/>
          <p:cNvCxnSpPr/>
          <p:nvPr/>
        </p:nvCxnSpPr>
        <p:spPr>
          <a:xfrm flipH="1">
            <a:off x="3898945" y="5870517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그룹 175"/>
          <p:cNvGrpSpPr/>
          <p:nvPr/>
        </p:nvGrpSpPr>
        <p:grpSpPr>
          <a:xfrm>
            <a:off x="2375313" y="2029129"/>
            <a:ext cx="1017806" cy="1196370"/>
            <a:chOff x="6301832" y="4897847"/>
            <a:chExt cx="1017806" cy="1196370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178" name="TextBox 177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79" name="직선 연결선 178"/>
          <p:cNvCxnSpPr>
            <a:stCxn id="118" idx="2"/>
          </p:cNvCxnSpPr>
          <p:nvPr/>
        </p:nvCxnSpPr>
        <p:spPr>
          <a:xfrm flipH="1" flipV="1">
            <a:off x="1677272" y="4805310"/>
            <a:ext cx="716600" cy="4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2" name="그룹 181"/>
          <p:cNvGrpSpPr/>
          <p:nvPr/>
        </p:nvGrpSpPr>
        <p:grpSpPr>
          <a:xfrm>
            <a:off x="981973" y="4012865"/>
            <a:ext cx="988013" cy="1153810"/>
            <a:chOff x="6988057" y="1117512"/>
            <a:chExt cx="1067140" cy="1295400"/>
          </a:xfrm>
        </p:grpSpPr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057" y="1117512"/>
              <a:ext cx="1067140" cy="1067140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7135944" y="2120524"/>
              <a:ext cx="7713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ADMIN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189" name="직사각형 188"/>
          <p:cNvSpPr/>
          <p:nvPr/>
        </p:nvSpPr>
        <p:spPr>
          <a:xfrm>
            <a:off x="1919287" y="1660237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7" name="타원 1006"/>
          <p:cNvSpPr/>
          <p:nvPr/>
        </p:nvSpPr>
        <p:spPr>
          <a:xfrm>
            <a:off x="4416526" y="5468233"/>
            <a:ext cx="419257" cy="428405"/>
          </a:xfrm>
          <a:prstGeom prst="ellipse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4393835" y="5487187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Host</a:t>
            </a:r>
          </a:p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전환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Uighur" panose="02000000000000000000" pitchFamily="2" charset="-78"/>
            </a:endParaRPr>
          </a:p>
        </p:txBody>
      </p:sp>
      <p:grpSp>
        <p:nvGrpSpPr>
          <p:cNvPr id="194" name="그룹 193"/>
          <p:cNvGrpSpPr/>
          <p:nvPr/>
        </p:nvGrpSpPr>
        <p:grpSpPr>
          <a:xfrm>
            <a:off x="3431957" y="6028390"/>
            <a:ext cx="945401" cy="484286"/>
            <a:chOff x="2516843" y="5153229"/>
            <a:chExt cx="945401" cy="484286"/>
          </a:xfrm>
        </p:grpSpPr>
        <p:sp>
          <p:nvSpPr>
            <p:cNvPr id="195" name="타원 194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2522563" y="5259284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수정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03" name="직선 연결선 202"/>
          <p:cNvCxnSpPr/>
          <p:nvPr/>
        </p:nvCxnSpPr>
        <p:spPr>
          <a:xfrm flipH="1">
            <a:off x="1904185" y="5846383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그룹 203"/>
          <p:cNvGrpSpPr/>
          <p:nvPr/>
        </p:nvGrpSpPr>
        <p:grpSpPr>
          <a:xfrm>
            <a:off x="1466027" y="5389631"/>
            <a:ext cx="920554" cy="484286"/>
            <a:chOff x="843414" y="4557323"/>
            <a:chExt cx="920554" cy="484286"/>
          </a:xfrm>
        </p:grpSpPr>
        <p:sp>
          <p:nvSpPr>
            <p:cNvPr id="205" name="타원 204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96061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거절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1418066" y="6015148"/>
            <a:ext cx="965311" cy="484286"/>
            <a:chOff x="2516843" y="5153229"/>
            <a:chExt cx="965311" cy="484286"/>
          </a:xfrm>
        </p:grpSpPr>
        <p:sp>
          <p:nvSpPr>
            <p:cNvPr id="208" name="타원 207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528047" y="527311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거절사유확인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10" name="모서리가 둥근 직사각형 209"/>
          <p:cNvSpPr/>
          <p:nvPr/>
        </p:nvSpPr>
        <p:spPr>
          <a:xfrm>
            <a:off x="5909127" y="1457550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11" name="그룹 210"/>
          <p:cNvGrpSpPr/>
          <p:nvPr/>
        </p:nvGrpSpPr>
        <p:grpSpPr>
          <a:xfrm>
            <a:off x="8914959" y="2090522"/>
            <a:ext cx="990940" cy="1176308"/>
            <a:chOff x="7796853" y="3598404"/>
            <a:chExt cx="990940" cy="1176308"/>
          </a:xfrm>
        </p:grpSpPr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213" name="TextBox 212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20" name="직선 연결선 219"/>
          <p:cNvCxnSpPr/>
          <p:nvPr/>
        </p:nvCxnSpPr>
        <p:spPr>
          <a:xfrm>
            <a:off x="8085962" y="3381106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>
            <a:stCxn id="228" idx="3"/>
          </p:cNvCxnSpPr>
          <p:nvPr/>
        </p:nvCxnSpPr>
        <p:spPr>
          <a:xfrm flipH="1">
            <a:off x="7055415" y="4148066"/>
            <a:ext cx="705082" cy="2380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그룹 226"/>
          <p:cNvGrpSpPr/>
          <p:nvPr/>
        </p:nvGrpSpPr>
        <p:grpSpPr>
          <a:xfrm>
            <a:off x="7625685" y="3734702"/>
            <a:ext cx="920554" cy="484286"/>
            <a:chOff x="1831283" y="2894475"/>
            <a:chExt cx="920554" cy="484286"/>
          </a:xfrm>
        </p:grpSpPr>
        <p:sp>
          <p:nvSpPr>
            <p:cNvPr id="228" name="타원 227"/>
            <p:cNvSpPr/>
            <p:nvPr/>
          </p:nvSpPr>
          <p:spPr>
            <a:xfrm>
              <a:off x="1831283" y="289447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862688" y="3015396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조회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6205300" y="2108406"/>
            <a:ext cx="1017806" cy="1196370"/>
            <a:chOff x="6301832" y="4897847"/>
            <a:chExt cx="1017806" cy="1196370"/>
          </a:xfrm>
        </p:grpSpPr>
        <p:pic>
          <p:nvPicPr>
            <p:cNvPr id="232" name="그림 2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38" name="직사각형 237"/>
          <p:cNvSpPr/>
          <p:nvPr/>
        </p:nvSpPr>
        <p:spPr>
          <a:xfrm>
            <a:off x="7032722" y="1622362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예약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4" name="직선 연결선 243"/>
          <p:cNvCxnSpPr/>
          <p:nvPr/>
        </p:nvCxnSpPr>
        <p:spPr>
          <a:xfrm>
            <a:off x="6719773" y="5470172"/>
            <a:ext cx="598" cy="3032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3" name="그룹 262"/>
          <p:cNvGrpSpPr/>
          <p:nvPr/>
        </p:nvGrpSpPr>
        <p:grpSpPr>
          <a:xfrm>
            <a:off x="8841174" y="4980548"/>
            <a:ext cx="920554" cy="484286"/>
            <a:chOff x="2484547" y="4557323"/>
            <a:chExt cx="920554" cy="484286"/>
          </a:xfrm>
        </p:grpSpPr>
        <p:sp>
          <p:nvSpPr>
            <p:cNvPr id="264" name="타원 263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593101" y="4676355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예약 승인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72" name="직선 연결선 271"/>
          <p:cNvCxnSpPr/>
          <p:nvPr/>
        </p:nvCxnSpPr>
        <p:spPr>
          <a:xfrm>
            <a:off x="6720371" y="4697062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stCxn id="264" idx="2"/>
          </p:cNvCxnSpPr>
          <p:nvPr/>
        </p:nvCxnSpPr>
        <p:spPr>
          <a:xfrm flipH="1">
            <a:off x="6976382" y="5222691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그룹 288"/>
          <p:cNvGrpSpPr/>
          <p:nvPr/>
        </p:nvGrpSpPr>
        <p:grpSpPr>
          <a:xfrm>
            <a:off x="6269673" y="4315151"/>
            <a:ext cx="920554" cy="484286"/>
            <a:chOff x="843414" y="4557323"/>
            <a:chExt cx="920554" cy="484286"/>
          </a:xfrm>
        </p:grpSpPr>
        <p:sp>
          <p:nvSpPr>
            <p:cNvPr id="290" name="타원 289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880162" y="467874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예약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84" name="직선 연결선 83"/>
          <p:cNvCxnSpPr>
            <a:endCxn id="264" idx="2"/>
          </p:cNvCxnSpPr>
          <p:nvPr/>
        </p:nvCxnSpPr>
        <p:spPr>
          <a:xfrm>
            <a:off x="8747931" y="5166557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endCxn id="264" idx="2"/>
          </p:cNvCxnSpPr>
          <p:nvPr/>
        </p:nvCxnSpPr>
        <p:spPr>
          <a:xfrm flipV="1">
            <a:off x="8794552" y="5222691"/>
            <a:ext cx="46622" cy="9390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64" idx="2"/>
          </p:cNvCxnSpPr>
          <p:nvPr/>
        </p:nvCxnSpPr>
        <p:spPr>
          <a:xfrm flipH="1">
            <a:off x="7157486" y="5222691"/>
            <a:ext cx="1683688" cy="6362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/>
          <p:nvPr/>
        </p:nvCxnSpPr>
        <p:spPr>
          <a:xfrm>
            <a:off x="7173967" y="5858891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 flipV="1">
            <a:off x="7165660" y="5754466"/>
            <a:ext cx="43694" cy="1036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" name="그룹 311"/>
          <p:cNvGrpSpPr/>
          <p:nvPr/>
        </p:nvGrpSpPr>
        <p:grpSpPr>
          <a:xfrm>
            <a:off x="6245106" y="4971668"/>
            <a:ext cx="920554" cy="484286"/>
            <a:chOff x="843414" y="4557323"/>
            <a:chExt cx="920554" cy="484286"/>
          </a:xfrm>
        </p:grpSpPr>
        <p:sp>
          <p:nvSpPr>
            <p:cNvPr id="313" name="타원 312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922871" y="468318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결제 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320" name="직선 연결선 319"/>
          <p:cNvCxnSpPr/>
          <p:nvPr/>
        </p:nvCxnSpPr>
        <p:spPr>
          <a:xfrm flipH="1">
            <a:off x="6961098" y="6003144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/>
          <p:nvPr/>
        </p:nvCxnSpPr>
        <p:spPr>
          <a:xfrm>
            <a:off x="8732647" y="5947010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/>
          <p:cNvCxnSpPr/>
          <p:nvPr/>
        </p:nvCxnSpPr>
        <p:spPr>
          <a:xfrm flipV="1">
            <a:off x="8747931" y="6003144"/>
            <a:ext cx="77959" cy="7062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3" name="그룹 322"/>
          <p:cNvGrpSpPr/>
          <p:nvPr/>
        </p:nvGrpSpPr>
        <p:grpSpPr>
          <a:xfrm>
            <a:off x="6245395" y="5763068"/>
            <a:ext cx="998991" cy="484286"/>
            <a:chOff x="2284032" y="4630538"/>
            <a:chExt cx="998991" cy="484286"/>
          </a:xfrm>
        </p:grpSpPr>
        <p:sp>
          <p:nvSpPr>
            <p:cNvPr id="324" name="타원 323"/>
            <p:cNvSpPr/>
            <p:nvPr/>
          </p:nvSpPr>
          <p:spPr>
            <a:xfrm>
              <a:off x="2301871" y="4630538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2284032" y="4749044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작성하기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2" name="그룹 331"/>
          <p:cNvGrpSpPr/>
          <p:nvPr/>
        </p:nvGrpSpPr>
        <p:grpSpPr>
          <a:xfrm>
            <a:off x="8782372" y="5763068"/>
            <a:ext cx="1043877" cy="484286"/>
            <a:chOff x="2470465" y="5153229"/>
            <a:chExt cx="1043877" cy="484286"/>
          </a:xfrm>
        </p:grpSpPr>
        <p:sp>
          <p:nvSpPr>
            <p:cNvPr id="333" name="타원 332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2470465" y="5259284"/>
              <a:ext cx="10438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답글 작성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7632188" y="2909394"/>
            <a:ext cx="920554" cy="484286"/>
            <a:chOff x="1688803" y="2742695"/>
            <a:chExt cx="920554" cy="484286"/>
          </a:xfrm>
        </p:grpSpPr>
        <p:sp>
          <p:nvSpPr>
            <p:cNvPr id="337" name="타원 336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864386" y="285809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2811</Words>
  <Application>Microsoft Office PowerPoint</Application>
  <PresentationFormat>사용자 지정</PresentationFormat>
  <Paragraphs>793</Paragraphs>
  <Slides>51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3" baseType="lpstr">
      <vt:lpstr>?? ??</vt:lpstr>
      <vt:lpstr>HY견고딕</vt:lpstr>
      <vt:lpstr>HY중고딕</vt:lpstr>
      <vt:lpstr>맑은 고딕</vt:lpstr>
      <vt:lpstr>휴먼모음T</vt:lpstr>
      <vt:lpstr>Arial</vt:lpstr>
      <vt:lpstr>Bahnschrift SemiLight SemiConde</vt:lpstr>
      <vt:lpstr>Calibri</vt:lpstr>
      <vt:lpstr>Microsoft Uighur</vt:lpstr>
      <vt:lpstr>Trebuchet MS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ITPS</cp:lastModifiedBy>
  <cp:revision>129</cp:revision>
  <dcterms:created xsi:type="dcterms:W3CDTF">2023-01-16T14:47:17Z</dcterms:created>
  <dcterms:modified xsi:type="dcterms:W3CDTF">2023-01-18T11:03:03Z</dcterms:modified>
</cp:coreProperties>
</file>